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5hg+aHJNU6A5r26UIRgTjfWt+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d93f4499c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ed93f4499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d93f4499c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ed93f4499c_13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d93f4499c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ed93f4499c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d93f4499c_1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ed93f4499c_16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d93f4499c_1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ed93f4499c_1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d93f4499c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ed93f4499c_15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g1ed93f4499c_2_4"/>
          <p:cNvSpPr txBox="1"/>
          <p:nvPr>
            <p:ph type="title"/>
          </p:nvPr>
        </p:nvSpPr>
        <p:spPr>
          <a:xfrm>
            <a:off x="653667" y="600200"/>
            <a:ext cx="8490400" cy="5454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86" name="Google Shape;86;g1ed93f4499c_2_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g1ed93f4499c_2_7"/>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9" name="Google Shape;89;g1ed93f4499c_2_7"/>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90" name="Google Shape;90;g1ed93f4499c_2_7"/>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g1ed93f4499c_2_11"/>
          <p:cNvSpPr txBox="1"/>
          <p:nvPr>
            <p:ph type="ctrTitle"/>
          </p:nvPr>
        </p:nvSpPr>
        <p:spPr>
          <a:xfrm>
            <a:off x="415611" y="992767"/>
            <a:ext cx="11360800" cy="27368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93" name="Google Shape;93;g1ed93f4499c_2_11"/>
          <p:cNvSpPr txBox="1"/>
          <p:nvPr>
            <p:ph idx="1" type="subTitle"/>
          </p:nvPr>
        </p:nvSpPr>
        <p:spPr>
          <a:xfrm>
            <a:off x="415600" y="3778833"/>
            <a:ext cx="11360800" cy="10568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4" name="Google Shape;94;g1ed93f4499c_2_1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g1ed93f4499c_2_15"/>
          <p:cNvSpPr txBox="1"/>
          <p:nvPr>
            <p:ph type="title"/>
          </p:nvPr>
        </p:nvSpPr>
        <p:spPr>
          <a:xfrm>
            <a:off x="415600" y="2867800"/>
            <a:ext cx="11360800" cy="11224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7" name="Google Shape;97;g1ed93f4499c_2_1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g1ed93f4499c_2_18"/>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0" name="Google Shape;100;g1ed93f4499c_2_18"/>
          <p:cNvSpPr txBox="1"/>
          <p:nvPr>
            <p:ph idx="1" type="body"/>
          </p:nvPr>
        </p:nvSpPr>
        <p:spPr>
          <a:xfrm>
            <a:off x="415600" y="1536633"/>
            <a:ext cx="53332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1" name="Google Shape;101;g1ed93f4499c_2_18"/>
          <p:cNvSpPr txBox="1"/>
          <p:nvPr>
            <p:ph idx="2" type="body"/>
          </p:nvPr>
        </p:nvSpPr>
        <p:spPr>
          <a:xfrm>
            <a:off x="6443200" y="1536633"/>
            <a:ext cx="53332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2" name="Google Shape;102;g1ed93f4499c_2_1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g1ed93f4499c_2_23"/>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5" name="Google Shape;105;g1ed93f4499c_2_2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g1ed93f4499c_2_26"/>
          <p:cNvSpPr txBox="1"/>
          <p:nvPr>
            <p:ph type="title"/>
          </p:nvPr>
        </p:nvSpPr>
        <p:spPr>
          <a:xfrm>
            <a:off x="415600" y="740800"/>
            <a:ext cx="3744000" cy="10076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08" name="Google Shape;108;g1ed93f4499c_2_26"/>
          <p:cNvSpPr txBox="1"/>
          <p:nvPr>
            <p:ph idx="1" type="body"/>
          </p:nvPr>
        </p:nvSpPr>
        <p:spPr>
          <a:xfrm>
            <a:off x="415600" y="1852800"/>
            <a:ext cx="3744000" cy="42392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09" name="Google Shape;109;g1ed93f4499c_2_2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g1ed93f4499c_2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2" name="Google Shape;112;g1ed93f4499c_2_30"/>
          <p:cNvSpPr txBox="1"/>
          <p:nvPr>
            <p:ph type="title"/>
          </p:nvPr>
        </p:nvSpPr>
        <p:spPr>
          <a:xfrm>
            <a:off x="354000" y="1644233"/>
            <a:ext cx="53936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13" name="Google Shape;113;g1ed93f4499c_2_30"/>
          <p:cNvSpPr txBox="1"/>
          <p:nvPr>
            <p:ph idx="1" type="subTitle"/>
          </p:nvPr>
        </p:nvSpPr>
        <p:spPr>
          <a:xfrm>
            <a:off x="354000" y="3737433"/>
            <a:ext cx="5393600" cy="16468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4" name="Google Shape;114;g1ed93f4499c_2_30"/>
          <p:cNvSpPr txBox="1"/>
          <p:nvPr>
            <p:ph idx="2" type="body"/>
          </p:nvPr>
        </p:nvSpPr>
        <p:spPr>
          <a:xfrm>
            <a:off x="6586000" y="965433"/>
            <a:ext cx="5116000" cy="49268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15" name="Google Shape;115;g1ed93f4499c_2_3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g1ed93f4499c_2_36"/>
          <p:cNvSpPr txBox="1"/>
          <p:nvPr>
            <p:ph idx="1" type="body"/>
          </p:nvPr>
        </p:nvSpPr>
        <p:spPr>
          <a:xfrm>
            <a:off x="415600" y="5640767"/>
            <a:ext cx="7998400" cy="8068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18" name="Google Shape;118;g1ed93f4499c_2_36"/>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g1ed93f4499c_2_39"/>
          <p:cNvSpPr txBox="1"/>
          <p:nvPr>
            <p:ph hasCustomPrompt="1" type="title"/>
          </p:nvPr>
        </p:nvSpPr>
        <p:spPr>
          <a:xfrm>
            <a:off x="415600" y="1474833"/>
            <a:ext cx="11360800" cy="26180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21" name="Google Shape;121;g1ed93f4499c_2_39"/>
          <p:cNvSpPr txBox="1"/>
          <p:nvPr>
            <p:ph idx="1" type="body"/>
          </p:nvPr>
        </p:nvSpPr>
        <p:spPr>
          <a:xfrm>
            <a:off x="415600" y="4202967"/>
            <a:ext cx="11360800" cy="17344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22" name="Google Shape;122;g1ed93f4499c_2_3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g1ed93f4499c_2_43"/>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31" name="Shape 131"/>
        <p:cNvGrpSpPr/>
        <p:nvPr/>
      </p:nvGrpSpPr>
      <p:grpSpPr>
        <a:xfrm>
          <a:off x="0" y="0"/>
          <a:ext cx="0" cy="0"/>
          <a:chOff x="0" y="0"/>
          <a:chExt cx="0" cy="0"/>
        </a:xfrm>
      </p:grpSpPr>
      <p:sp>
        <p:nvSpPr>
          <p:cNvPr id="132" name="Google Shape;132;g1ed93f4499c_11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g1ed93f4499c_11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g1ed93f4499c_11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1ed93f4499c_11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1ed93f4499c_11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37" name="Shape 137"/>
        <p:cNvGrpSpPr/>
        <p:nvPr/>
      </p:nvGrpSpPr>
      <p:grpSpPr>
        <a:xfrm>
          <a:off x="0" y="0"/>
          <a:ext cx="0" cy="0"/>
          <a:chOff x="0" y="0"/>
          <a:chExt cx="0" cy="0"/>
        </a:xfrm>
      </p:grpSpPr>
      <p:sp>
        <p:nvSpPr>
          <p:cNvPr id="138" name="Google Shape;138;g1ed93f4499c_11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g1ed93f4499c_11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g1ed93f4499c_11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1ed93f4499c_11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1ed93f4499c_11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143" name="Shape 143"/>
        <p:cNvGrpSpPr/>
        <p:nvPr/>
      </p:nvGrpSpPr>
      <p:grpSpPr>
        <a:xfrm>
          <a:off x="0" y="0"/>
          <a:ext cx="0" cy="0"/>
          <a:chOff x="0" y="0"/>
          <a:chExt cx="0" cy="0"/>
        </a:xfrm>
      </p:grpSpPr>
      <p:sp>
        <p:nvSpPr>
          <p:cNvPr id="144" name="Google Shape;144;g1ed93f4499c_11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1ed93f4499c_11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6" name="Google Shape;146;g1ed93f4499c_11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1ed93f4499c_11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1ed93f4499c_11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49" name="Shape 149"/>
        <p:cNvGrpSpPr/>
        <p:nvPr/>
      </p:nvGrpSpPr>
      <p:grpSpPr>
        <a:xfrm>
          <a:off x="0" y="0"/>
          <a:ext cx="0" cy="0"/>
          <a:chOff x="0" y="0"/>
          <a:chExt cx="0" cy="0"/>
        </a:xfrm>
      </p:grpSpPr>
      <p:sp>
        <p:nvSpPr>
          <p:cNvPr id="150" name="Google Shape;150;g1ed93f4499c_11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1ed93f4499c_11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1ed93f4499c_11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g1ed93f4499c_11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1ed93f4499c_11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1ed93f4499c_11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56" name="Shape 156"/>
        <p:cNvGrpSpPr/>
        <p:nvPr/>
      </p:nvGrpSpPr>
      <p:grpSpPr>
        <a:xfrm>
          <a:off x="0" y="0"/>
          <a:ext cx="0" cy="0"/>
          <a:chOff x="0" y="0"/>
          <a:chExt cx="0" cy="0"/>
        </a:xfrm>
      </p:grpSpPr>
      <p:sp>
        <p:nvSpPr>
          <p:cNvPr id="157" name="Google Shape;157;g1ed93f4499c_11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g1ed93f4499c_11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9" name="Google Shape;159;g1ed93f4499c_11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g1ed93f4499c_11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1" name="Google Shape;161;g1ed93f4499c_11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g1ed93f4499c_11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1ed93f4499c_11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g1ed93f4499c_11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65" name="Shape 165"/>
        <p:cNvGrpSpPr/>
        <p:nvPr/>
      </p:nvGrpSpPr>
      <p:grpSpPr>
        <a:xfrm>
          <a:off x="0" y="0"/>
          <a:ext cx="0" cy="0"/>
          <a:chOff x="0" y="0"/>
          <a:chExt cx="0" cy="0"/>
        </a:xfrm>
      </p:grpSpPr>
      <p:sp>
        <p:nvSpPr>
          <p:cNvPr id="166" name="Google Shape;166;g1ed93f4499c_11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g1ed93f4499c_11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g1ed93f4499c_11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g1ed93f4499c_11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70" name="Shape 170"/>
        <p:cNvGrpSpPr/>
        <p:nvPr/>
      </p:nvGrpSpPr>
      <p:grpSpPr>
        <a:xfrm>
          <a:off x="0" y="0"/>
          <a:ext cx="0" cy="0"/>
          <a:chOff x="0" y="0"/>
          <a:chExt cx="0" cy="0"/>
        </a:xfrm>
      </p:grpSpPr>
      <p:sp>
        <p:nvSpPr>
          <p:cNvPr id="171" name="Google Shape;171;g1ed93f4499c_11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g1ed93f4499c_11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g1ed93f4499c_11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74" name="Shape 174"/>
        <p:cNvGrpSpPr/>
        <p:nvPr/>
      </p:nvGrpSpPr>
      <p:grpSpPr>
        <a:xfrm>
          <a:off x="0" y="0"/>
          <a:ext cx="0" cy="0"/>
          <a:chOff x="0" y="0"/>
          <a:chExt cx="0" cy="0"/>
        </a:xfrm>
      </p:grpSpPr>
      <p:sp>
        <p:nvSpPr>
          <p:cNvPr id="175" name="Google Shape;175;g1ed93f4499c_11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g1ed93f4499c_11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7" name="Google Shape;177;g1ed93f4499c_11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8" name="Google Shape;178;g1ed93f4499c_11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1ed93f4499c_11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g1ed93f4499c_11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81" name="Shape 181"/>
        <p:cNvGrpSpPr/>
        <p:nvPr/>
      </p:nvGrpSpPr>
      <p:grpSpPr>
        <a:xfrm>
          <a:off x="0" y="0"/>
          <a:ext cx="0" cy="0"/>
          <a:chOff x="0" y="0"/>
          <a:chExt cx="0" cy="0"/>
        </a:xfrm>
      </p:grpSpPr>
      <p:sp>
        <p:nvSpPr>
          <p:cNvPr id="182" name="Google Shape;182;g1ed93f4499c_11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g1ed93f4499c_11_56"/>
          <p:cNvSpPr/>
          <p:nvPr>
            <p:ph idx="2" type="pic"/>
          </p:nvPr>
        </p:nvSpPr>
        <p:spPr>
          <a:xfrm>
            <a:off x="5183188" y="987425"/>
            <a:ext cx="6172200" cy="4873625"/>
          </a:xfrm>
          <a:prstGeom prst="rect">
            <a:avLst/>
          </a:prstGeom>
          <a:noFill/>
          <a:ln>
            <a:noFill/>
          </a:ln>
        </p:spPr>
      </p:sp>
      <p:sp>
        <p:nvSpPr>
          <p:cNvPr id="184" name="Google Shape;184;g1ed93f4499c_11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5" name="Google Shape;185;g1ed93f4499c_11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g1ed93f4499c_11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g1ed93f4499c_11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88" name="Shape 188"/>
        <p:cNvGrpSpPr/>
        <p:nvPr/>
      </p:nvGrpSpPr>
      <p:grpSpPr>
        <a:xfrm>
          <a:off x="0" y="0"/>
          <a:ext cx="0" cy="0"/>
          <a:chOff x="0" y="0"/>
          <a:chExt cx="0" cy="0"/>
        </a:xfrm>
      </p:grpSpPr>
      <p:sp>
        <p:nvSpPr>
          <p:cNvPr id="189" name="Google Shape;189;g1ed93f4499c_11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g1ed93f4499c_11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g1ed93f4499c_11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g1ed93f4499c_11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g1ed93f4499c_11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94" name="Shape 194"/>
        <p:cNvGrpSpPr/>
        <p:nvPr/>
      </p:nvGrpSpPr>
      <p:grpSpPr>
        <a:xfrm>
          <a:off x="0" y="0"/>
          <a:ext cx="0" cy="0"/>
          <a:chOff x="0" y="0"/>
          <a:chExt cx="0" cy="0"/>
        </a:xfrm>
      </p:grpSpPr>
      <p:sp>
        <p:nvSpPr>
          <p:cNvPr id="195" name="Google Shape;195;g1ed93f4499c_11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g1ed93f4499c_11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g1ed93f4499c_11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g1ed93f4499c_11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g1ed93f4499c_11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1ed93f4499c_2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2" name="Google Shape;82;g1ed93f4499c_2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3" name="Google Shape;83;g1ed93f4499c_2_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g1ed93f4499c_11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g1ed93f4499c_11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g1ed93f4499c_11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g1ed93f4499c_11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g1ed93f4499c_11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hyperlink" Target="https://github.com/csc0007/CS501_GroupWor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youtube.com/watch?v=OxHNcCXnxnE" TargetMode="External"/><Relationship Id="rId4" Type="http://schemas.openxmlformats.org/officeDocument/2006/relationships/hyperlink" Target="https://rapidapi.com/tipsters/api/booking-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115"/>
        </a:solidFill>
      </p:bgPr>
    </p:bg>
    <p:spTree>
      <p:nvGrpSpPr>
        <p:cNvPr id="203" name="Shape 203"/>
        <p:cNvGrpSpPr/>
        <p:nvPr/>
      </p:nvGrpSpPr>
      <p:grpSpPr>
        <a:xfrm>
          <a:off x="0" y="0"/>
          <a:ext cx="0" cy="0"/>
          <a:chOff x="0" y="0"/>
          <a:chExt cx="0" cy="0"/>
        </a:xfrm>
      </p:grpSpPr>
      <p:sp>
        <p:nvSpPr>
          <p:cNvPr id="204" name="Google Shape;204;g1ed93f4499c_2_45"/>
          <p:cNvSpPr txBox="1"/>
          <p:nvPr/>
        </p:nvSpPr>
        <p:spPr>
          <a:xfrm>
            <a:off x="653667" y="2201020"/>
            <a:ext cx="4262783" cy="1079917"/>
          </a:xfrm>
          <a:prstGeom prst="rect">
            <a:avLst/>
          </a:prstGeom>
          <a:noFill/>
          <a:ln>
            <a:noFill/>
          </a:ln>
        </p:spPr>
        <p:txBody>
          <a:bodyPr anchorCtr="0" anchor="ctr" bIns="121900" lIns="121900" spcFirstLastPara="1" rIns="121900" wrap="square" tIns="121900">
            <a:normAutofit fontScale="92500" lnSpcReduction="20000"/>
          </a:bodyPr>
          <a:lstStyle/>
          <a:p>
            <a:pPr indent="0" lvl="0" marL="0" marR="0" rtl="0" algn="l">
              <a:lnSpc>
                <a:spcPct val="100000"/>
              </a:lnSpc>
              <a:spcBef>
                <a:spcPts val="0"/>
              </a:spcBef>
              <a:spcAft>
                <a:spcPts val="800"/>
              </a:spcAft>
              <a:buNone/>
            </a:pPr>
            <a:r>
              <a:rPr b="0" i="0" lang="en-US" sz="6400" u="none" cap="none" strike="noStrike">
                <a:solidFill>
                  <a:schemeClr val="lt2"/>
                </a:solidFill>
                <a:latin typeface="Arial"/>
                <a:ea typeface="Arial"/>
                <a:cs typeface="Arial"/>
                <a:sym typeface="Arial"/>
              </a:rPr>
              <a:t>ShouldISki</a:t>
            </a:r>
            <a:endParaRPr b="0" i="0" sz="6400" u="none" cap="none" strike="noStrike">
              <a:solidFill>
                <a:schemeClr val="lt2"/>
              </a:solidFill>
              <a:latin typeface="Arial"/>
              <a:ea typeface="Arial"/>
              <a:cs typeface="Arial"/>
              <a:sym typeface="Arial"/>
            </a:endParaRPr>
          </a:p>
        </p:txBody>
      </p:sp>
      <p:pic>
        <p:nvPicPr>
          <p:cNvPr descr="雪地上的风景&#10;&#10;描述已自动生成" id="205" name="Google Shape;205;g1ed93f4499c_2_45"/>
          <p:cNvPicPr preferRelativeResize="0"/>
          <p:nvPr/>
        </p:nvPicPr>
        <p:blipFill rotWithShape="1">
          <a:blip r:embed="rId3">
            <a:alphaModFix/>
          </a:blip>
          <a:srcRect b="0" l="0" r="0" t="0"/>
          <a:stretch/>
        </p:blipFill>
        <p:spPr>
          <a:xfrm>
            <a:off x="5315005" y="1186985"/>
            <a:ext cx="5714472" cy="4280829"/>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
        <p:nvSpPr>
          <p:cNvPr id="206" name="Google Shape;206;g1ed93f4499c_2_45"/>
          <p:cNvSpPr txBox="1"/>
          <p:nvPr/>
        </p:nvSpPr>
        <p:spPr>
          <a:xfrm>
            <a:off x="832627" y="3331117"/>
            <a:ext cx="4262800" cy="18472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Team Tuesday and Thursday</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Siyi Du</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Sicheng Chen</a:t>
            </a:r>
            <a:endParaRPr sz="1900"/>
          </a:p>
          <a:p>
            <a:pPr indent="0" lvl="0" marL="0" marR="0" rtl="0" algn="l">
              <a:lnSpc>
                <a:spcPct val="100000"/>
              </a:lnSpc>
              <a:spcBef>
                <a:spcPts val="0"/>
              </a:spcBef>
              <a:spcAft>
                <a:spcPts val="0"/>
              </a:spcAft>
              <a:buNone/>
            </a:pPr>
            <a:r>
              <a:rPr b="0" i="0" lang="en-US" sz="1900" u="none" cap="none" strike="noStrike">
                <a:solidFill>
                  <a:schemeClr val="lt2"/>
                </a:solidFill>
                <a:latin typeface="Arial"/>
                <a:ea typeface="Arial"/>
                <a:cs typeface="Arial"/>
                <a:sym typeface="Arial"/>
              </a:rPr>
              <a:t>Team GitHub Repo:</a:t>
            </a:r>
            <a:endParaRPr sz="1900">
              <a:solidFill>
                <a:schemeClr val="accent1"/>
              </a:solidFill>
            </a:endParaRPr>
          </a:p>
          <a:p>
            <a:pPr indent="0" lvl="0" marL="0" marR="0" rtl="0" algn="l">
              <a:lnSpc>
                <a:spcPct val="100000"/>
              </a:lnSpc>
              <a:spcBef>
                <a:spcPts val="0"/>
              </a:spcBef>
              <a:spcAft>
                <a:spcPts val="0"/>
              </a:spcAft>
              <a:buNone/>
            </a:pPr>
            <a:r>
              <a:rPr b="0" i="0" lang="en-US" sz="1900" u="sng" cap="none" strike="noStrike">
                <a:solidFill>
                  <a:schemeClr val="accent1"/>
                </a:solidFill>
                <a:latin typeface="Arial"/>
                <a:ea typeface="Arial"/>
                <a:cs typeface="Arial"/>
                <a:sym typeface="Arial"/>
                <a:hlinkClick r:id="rId4">
                  <a:extLst>
                    <a:ext uri="{A12FA001-AC4F-418D-AE19-62706E023703}">
                      <ahyp:hlinkClr val="tx"/>
                    </a:ext>
                  </a:extLst>
                </a:hlinkClick>
              </a:rPr>
              <a:t>csc0007/CS501_GroupWork: Group Work Only (github.com)</a:t>
            </a:r>
            <a:endParaRPr b="0" i="0" sz="19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86" name="Shape 286"/>
        <p:cNvGrpSpPr/>
        <p:nvPr/>
      </p:nvGrpSpPr>
      <p:grpSpPr>
        <a:xfrm>
          <a:off x="0" y="0"/>
          <a:ext cx="0" cy="0"/>
          <a:chOff x="0" y="0"/>
          <a:chExt cx="0" cy="0"/>
        </a:xfrm>
      </p:grpSpPr>
      <p:sp>
        <p:nvSpPr>
          <p:cNvPr id="287" name="Google Shape;287;g1ed93f4499c_13_0"/>
          <p:cNvSpPr txBox="1"/>
          <p:nvPr/>
        </p:nvSpPr>
        <p:spPr>
          <a:xfrm>
            <a:off x="336698" y="799023"/>
            <a:ext cx="44763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7</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Current Location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Unstable to get current location.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getLastKnownLocation vs LocationListener</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g1ed93f4499c_13_0"/>
          <p:cNvSpPr txBox="1"/>
          <p:nvPr/>
        </p:nvSpPr>
        <p:spPr>
          <a:xfrm>
            <a:off x="240665" y="3305810"/>
            <a:ext cx="4476750" cy="196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I first used getLastKnownLocation ,which might return null if there's no recent location data available.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A more reliable approach is to request location updates.</a:t>
            </a:r>
            <a:endParaRPr sz="1800">
              <a:solidFill>
                <a:schemeClr val="lt1"/>
              </a:solidFill>
              <a:latin typeface="Calibri"/>
              <a:ea typeface="Calibri"/>
              <a:cs typeface="Calibri"/>
              <a:sym typeface="Calibri"/>
            </a:endParaRPr>
          </a:p>
        </p:txBody>
      </p:sp>
      <p:pic>
        <p:nvPicPr>
          <p:cNvPr id="289" name="Google Shape;289;g1ed93f4499c_13_0"/>
          <p:cNvPicPr preferRelativeResize="0"/>
          <p:nvPr/>
        </p:nvPicPr>
        <p:blipFill rotWithShape="1">
          <a:blip r:embed="rId3">
            <a:alphaModFix/>
          </a:blip>
          <a:srcRect b="20304" l="2427" r="0" t="0"/>
          <a:stretch/>
        </p:blipFill>
        <p:spPr>
          <a:xfrm>
            <a:off x="4892675" y="2132965"/>
            <a:ext cx="7046595" cy="3324860"/>
          </a:xfrm>
          <a:prstGeom prst="rect">
            <a:avLst/>
          </a:prstGeom>
          <a:noFill/>
          <a:ln>
            <a:noFill/>
          </a:ln>
        </p:spPr>
      </p:pic>
      <p:sp>
        <p:nvSpPr>
          <p:cNvPr id="290" name="Google Shape;290;g1ed93f4499c_13_0"/>
          <p:cNvSpPr txBox="1"/>
          <p:nvPr/>
        </p:nvSpPr>
        <p:spPr>
          <a:xfrm>
            <a:off x="4892675" y="1511935"/>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94" name="Shape 294"/>
        <p:cNvGrpSpPr/>
        <p:nvPr/>
      </p:nvGrpSpPr>
      <p:grpSpPr>
        <a:xfrm>
          <a:off x="0" y="0"/>
          <a:ext cx="0" cy="0"/>
          <a:chOff x="0" y="0"/>
          <a:chExt cx="0" cy="0"/>
        </a:xfrm>
      </p:grpSpPr>
      <p:sp>
        <p:nvSpPr>
          <p:cNvPr id="295" name="Google Shape;295;p8"/>
          <p:cNvSpPr txBox="1"/>
          <p:nvPr/>
        </p:nvSpPr>
        <p:spPr>
          <a:xfrm>
            <a:off x="488715" y="355759"/>
            <a:ext cx="515006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3200">
                <a:solidFill>
                  <a:schemeClr val="lt1"/>
                </a:solidFill>
                <a:latin typeface="Calibri"/>
                <a:ea typeface="Calibri"/>
                <a:cs typeface="Calibri"/>
                <a:sym typeface="Calibri"/>
              </a:rPr>
              <a:t>Surprises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Third Party API Provider Server Outrage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8"/>
          <p:cNvSpPr txBox="1"/>
          <p:nvPr/>
        </p:nvSpPr>
        <p:spPr>
          <a:xfrm>
            <a:off x="383881" y="3725109"/>
            <a:ext cx="479528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Emergency search for another API provider</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Code modifications for new API Interface</a:t>
            </a:r>
            <a:endParaRPr/>
          </a:p>
          <a:p>
            <a:pPr indent="-342900" lvl="0" marL="342900" marR="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Reorganize API response parsing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10;&#10;描述已自动生成" id="297" name="Google Shape;297;p8"/>
          <p:cNvPicPr preferRelativeResize="0"/>
          <p:nvPr/>
        </p:nvPicPr>
        <p:blipFill rotWithShape="1">
          <a:blip r:embed="rId3">
            <a:alphaModFix/>
          </a:blip>
          <a:srcRect b="0" l="0" r="0" t="0"/>
          <a:stretch/>
        </p:blipFill>
        <p:spPr>
          <a:xfrm>
            <a:off x="272899" y="1722131"/>
            <a:ext cx="8141000" cy="1854295"/>
          </a:xfrm>
          <a:prstGeom prst="rect">
            <a:avLst/>
          </a:prstGeom>
          <a:noFill/>
          <a:ln>
            <a:noFill/>
          </a:ln>
        </p:spPr>
      </p:pic>
      <p:sp>
        <p:nvSpPr>
          <p:cNvPr id="298" name="Google Shape;298;p8"/>
          <p:cNvSpPr/>
          <p:nvPr/>
        </p:nvSpPr>
        <p:spPr>
          <a:xfrm>
            <a:off x="5735697" y="1635295"/>
            <a:ext cx="1422400" cy="1095828"/>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10;&#10;描述已自动生成" id="299" name="Google Shape;299;p8"/>
          <p:cNvPicPr preferRelativeResize="0"/>
          <p:nvPr/>
        </p:nvPicPr>
        <p:blipFill rotWithShape="1">
          <a:blip r:embed="rId4">
            <a:alphaModFix/>
          </a:blip>
          <a:srcRect b="0" l="0" r="0" t="0"/>
          <a:stretch/>
        </p:blipFill>
        <p:spPr>
          <a:xfrm>
            <a:off x="5638779" y="3007651"/>
            <a:ext cx="1657435" cy="1549480"/>
          </a:xfrm>
          <a:prstGeom prst="rect">
            <a:avLst/>
          </a:prstGeom>
          <a:noFill/>
          <a:ln>
            <a:noFill/>
          </a:ln>
        </p:spPr>
      </p:pic>
      <p:sp>
        <p:nvSpPr>
          <p:cNvPr id="300" name="Google Shape;300;p8"/>
          <p:cNvSpPr/>
          <p:nvPr/>
        </p:nvSpPr>
        <p:spPr>
          <a:xfrm>
            <a:off x="6039293" y="2731123"/>
            <a:ext cx="704372" cy="430291"/>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 应用程序, 电子邮件&#10;&#10;描述已自动生成" id="301" name="Google Shape;301;p8"/>
          <p:cNvPicPr preferRelativeResize="0"/>
          <p:nvPr/>
        </p:nvPicPr>
        <p:blipFill rotWithShape="1">
          <a:blip r:embed="rId5">
            <a:alphaModFix/>
          </a:blip>
          <a:srcRect b="0" l="0" r="0" t="0"/>
          <a:stretch/>
        </p:blipFill>
        <p:spPr>
          <a:xfrm>
            <a:off x="8413899" y="1722130"/>
            <a:ext cx="3751915" cy="1854295"/>
          </a:xfrm>
          <a:prstGeom prst="rect">
            <a:avLst/>
          </a:prstGeom>
          <a:noFill/>
          <a:ln>
            <a:noFill/>
          </a:ln>
        </p:spPr>
      </p:pic>
      <p:sp>
        <p:nvSpPr>
          <p:cNvPr id="302" name="Google Shape;302;p8"/>
          <p:cNvSpPr txBox="1"/>
          <p:nvPr/>
        </p:nvSpPr>
        <p:spPr>
          <a:xfrm>
            <a:off x="9569330" y="1067881"/>
            <a:ext cx="16303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That’s a lie….☹</a:t>
            </a:r>
            <a:endParaRPr sz="1800">
              <a:solidFill>
                <a:schemeClr val="lt1"/>
              </a:solidFill>
              <a:latin typeface="Calibri"/>
              <a:ea typeface="Calibri"/>
              <a:cs typeface="Calibri"/>
              <a:sym typeface="Calibri"/>
            </a:endParaRPr>
          </a:p>
        </p:txBody>
      </p:sp>
      <p:sp>
        <p:nvSpPr>
          <p:cNvPr id="303" name="Google Shape;303;p8"/>
          <p:cNvSpPr/>
          <p:nvPr/>
        </p:nvSpPr>
        <p:spPr>
          <a:xfrm>
            <a:off x="10143547" y="1437213"/>
            <a:ext cx="481951" cy="460744"/>
          </a:xfrm>
          <a:prstGeom prst="down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07" name="Shape 307"/>
        <p:cNvGrpSpPr/>
        <p:nvPr/>
      </p:nvGrpSpPr>
      <p:grpSpPr>
        <a:xfrm>
          <a:off x="0" y="0"/>
          <a:ext cx="0" cy="0"/>
          <a:chOff x="0" y="0"/>
          <a:chExt cx="0" cy="0"/>
        </a:xfrm>
      </p:grpSpPr>
      <p:sp>
        <p:nvSpPr>
          <p:cNvPr id="308" name="Google Shape;308;p9"/>
          <p:cNvSpPr txBox="1"/>
          <p:nvPr/>
        </p:nvSpPr>
        <p:spPr>
          <a:xfrm>
            <a:off x="2557500" y="2690250"/>
            <a:ext cx="7077000" cy="184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a:solidFill>
                  <a:schemeClr val="lt1"/>
                </a:solidFill>
                <a:latin typeface="arial"/>
                <a:ea typeface="arial"/>
                <a:cs typeface="arial"/>
                <a:sym typeface="arial"/>
              </a:rPr>
              <a:t>What would you do differently?</a:t>
            </a:r>
            <a:endParaRPr b="0" i="0" sz="2400">
              <a:solidFill>
                <a:schemeClr val="lt1"/>
              </a:solidFill>
              <a:latin typeface="arial"/>
              <a:ea typeface="arial"/>
              <a:cs typeface="arial"/>
              <a:sym typeface="arial"/>
            </a:endParaRPr>
          </a:p>
          <a:p>
            <a:pPr indent="0" lvl="0" marL="0" marR="0" rtl="0" algn="ctr">
              <a:spcBef>
                <a:spcPts val="0"/>
              </a:spcBef>
              <a:spcAft>
                <a:spcPts val="0"/>
              </a:spcAft>
              <a:buNone/>
            </a:pPr>
            <a:r>
              <a:t/>
            </a:r>
            <a:endParaRPr sz="2400">
              <a:solidFill>
                <a:schemeClr val="lt1"/>
              </a:solidFill>
              <a:latin typeface="arial"/>
              <a:ea typeface="arial"/>
              <a:cs typeface="arial"/>
              <a:sym typeface="arial"/>
            </a:endParaRPr>
          </a:p>
          <a:p>
            <a:pPr indent="0" lvl="0" marL="0" marR="0" rtl="0" algn="ctr">
              <a:spcBef>
                <a:spcPts val="0"/>
              </a:spcBef>
              <a:spcAft>
                <a:spcPts val="0"/>
              </a:spcAft>
              <a:buNone/>
            </a:pPr>
            <a:r>
              <a:rPr lang="en-US" sz="2400">
                <a:solidFill>
                  <a:schemeClr val="lt1"/>
                </a:solidFill>
                <a:latin typeface="arial"/>
                <a:ea typeface="arial"/>
                <a:cs typeface="arial"/>
                <a:sym typeface="arial"/>
              </a:rPr>
              <a:t>Use ChatGPT API for personalized recommendations</a:t>
            </a:r>
            <a:endParaRPr sz="24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12" name="Shape 312"/>
        <p:cNvGrpSpPr/>
        <p:nvPr/>
      </p:nvGrpSpPr>
      <p:grpSpPr>
        <a:xfrm>
          <a:off x="0" y="0"/>
          <a:ext cx="0" cy="0"/>
          <a:chOff x="0" y="0"/>
          <a:chExt cx="0" cy="0"/>
        </a:xfrm>
      </p:grpSpPr>
      <p:sp>
        <p:nvSpPr>
          <p:cNvPr id="313" name="Google Shape;313;p10"/>
          <p:cNvSpPr txBox="1"/>
          <p:nvPr/>
        </p:nvSpPr>
        <p:spPr>
          <a:xfrm>
            <a:off x="1875750" y="2512625"/>
            <a:ext cx="8440500" cy="2524200"/>
          </a:xfrm>
          <a:prstGeom prst="rect">
            <a:avLst/>
          </a:prstGeom>
          <a:noFill/>
          <a:ln>
            <a:noFill/>
          </a:ln>
        </p:spPr>
        <p:txBody>
          <a:bodyPr anchorCtr="0" anchor="t" bIns="45700" lIns="91425" spcFirstLastPara="1" rIns="91425" wrap="square" tIns="45700">
            <a:spAutoFit/>
          </a:bodyPr>
          <a:lstStyle/>
          <a:p>
            <a:pPr indent="0" lvl="1" marL="0" marR="0" rtl="0" algn="ctr">
              <a:spcBef>
                <a:spcPts val="0"/>
              </a:spcBef>
              <a:spcAft>
                <a:spcPts val="0"/>
              </a:spcAft>
              <a:buNone/>
            </a:pPr>
            <a:r>
              <a:rPr b="0" i="0" lang="en-US" sz="3200" u="none" cap="none" strike="noStrike">
                <a:solidFill>
                  <a:schemeClr val="lt1"/>
                </a:solidFill>
                <a:latin typeface="arial"/>
                <a:ea typeface="arial"/>
                <a:cs typeface="arial"/>
                <a:sym typeface="arial"/>
              </a:rPr>
              <a:t>Future Work</a:t>
            </a:r>
            <a:endParaRPr b="0" i="0" sz="3200" u="none" cap="none" strike="noStrike">
              <a:solidFill>
                <a:schemeClr val="lt1"/>
              </a:solidFill>
              <a:latin typeface="arial"/>
              <a:ea typeface="arial"/>
              <a:cs typeface="arial"/>
              <a:sym typeface="arial"/>
            </a:endParaRPr>
          </a:p>
          <a:p>
            <a:pPr indent="0" lvl="1" marL="0" marR="0" rtl="0" algn="l">
              <a:spcBef>
                <a:spcPts val="0"/>
              </a:spcBef>
              <a:spcAft>
                <a:spcPts val="0"/>
              </a:spcAft>
              <a:buNone/>
            </a:pPr>
            <a:r>
              <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Develop a more </a:t>
            </a:r>
            <a:r>
              <a:rPr lang="en-US" sz="1800">
                <a:solidFill>
                  <a:schemeClr val="lt1"/>
                </a:solidFill>
                <a:latin typeface="arial"/>
                <a:ea typeface="arial"/>
                <a:cs typeface="arial"/>
                <a:sym typeface="arial"/>
              </a:rPr>
              <a:t>precise</a:t>
            </a:r>
            <a:r>
              <a:rPr lang="en-US" sz="1800">
                <a:solidFill>
                  <a:schemeClr val="lt1"/>
                </a:solidFill>
                <a:latin typeface="arial"/>
                <a:ea typeface="arial"/>
                <a:cs typeface="arial"/>
                <a:sym typeface="arial"/>
              </a:rPr>
              <a:t> and personalized recommendation algorithm</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Better UI design</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Loading Dialog</a:t>
            </a:r>
            <a:endParaRPr sz="1800">
              <a:solidFill>
                <a:schemeClr val="lt1"/>
              </a:solidFill>
              <a:latin typeface="arial"/>
              <a:ea typeface="arial"/>
              <a:cs typeface="arial"/>
              <a:sym typeface="arial"/>
            </a:endParaRPr>
          </a:p>
          <a:p>
            <a:pPr indent="-342900" lvl="0" marL="457200" marR="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Support for more resort</a:t>
            </a:r>
            <a:endParaRPr sz="1800">
              <a:solidFill>
                <a:schemeClr val="lt1"/>
              </a:solidFill>
              <a:latin typeface="arial"/>
              <a:ea typeface="arial"/>
              <a:cs typeface="arial"/>
              <a:sym typeface="arial"/>
            </a:endParaRPr>
          </a:p>
          <a:p>
            <a:pPr indent="-342900" lvl="0" marL="457200" rtl="0" algn="ctr">
              <a:spcBef>
                <a:spcPts val="0"/>
              </a:spcBef>
              <a:spcAft>
                <a:spcPts val="0"/>
              </a:spcAft>
              <a:buClr>
                <a:schemeClr val="lt1"/>
              </a:buClr>
              <a:buSzPts val="1800"/>
              <a:buFont typeface="arial"/>
              <a:buAutoNum type="arabicPeriod"/>
            </a:pPr>
            <a:r>
              <a:rPr lang="en-US" sz="1800">
                <a:solidFill>
                  <a:schemeClr val="lt1"/>
                </a:solidFill>
                <a:latin typeface="arial"/>
                <a:ea typeface="arial"/>
                <a:cs typeface="arial"/>
                <a:sym typeface="arial"/>
              </a:rPr>
              <a:t>Implement language switching system</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2B39"/>
        </a:solidFill>
      </p:bgPr>
    </p:bg>
    <p:spTree>
      <p:nvGrpSpPr>
        <p:cNvPr id="317" name="Shape 317"/>
        <p:cNvGrpSpPr/>
        <p:nvPr/>
      </p:nvGrpSpPr>
      <p:grpSpPr>
        <a:xfrm>
          <a:off x="0" y="0"/>
          <a:ext cx="0" cy="0"/>
          <a:chOff x="0" y="0"/>
          <a:chExt cx="0" cy="0"/>
        </a:xfrm>
      </p:grpSpPr>
      <p:sp>
        <p:nvSpPr>
          <p:cNvPr id="318" name="Google Shape;318;g1ed93f4499c_8_0"/>
          <p:cNvSpPr txBox="1"/>
          <p:nvPr>
            <p:ph type="title"/>
          </p:nvPr>
        </p:nvSpPr>
        <p:spPr>
          <a:xfrm>
            <a:off x="322433" y="483192"/>
            <a:ext cx="2686800" cy="698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sz="3500">
                <a:solidFill>
                  <a:schemeClr val="lt1"/>
                </a:solidFill>
              </a:rPr>
              <a:t>User Story </a:t>
            </a:r>
            <a:endParaRPr sz="3500">
              <a:solidFill>
                <a:schemeClr val="lt1"/>
              </a:solidFill>
            </a:endParaRPr>
          </a:p>
        </p:txBody>
      </p:sp>
      <p:sp>
        <p:nvSpPr>
          <p:cNvPr id="319" name="Google Shape;319;g1ed93f4499c_8_0"/>
          <p:cNvSpPr txBox="1"/>
          <p:nvPr/>
        </p:nvSpPr>
        <p:spPr>
          <a:xfrm>
            <a:off x="322433" y="1400133"/>
            <a:ext cx="5733200" cy="4310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1"/>
                </a:solidFill>
              </a:rPr>
              <a:t>Accomplished Functions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weather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snow condition</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traffic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travel time to the resort</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hotel status</a:t>
            </a:r>
            <a:endParaRPr sz="2400">
              <a:solidFill>
                <a:schemeClr val="lt1"/>
              </a:solidFill>
            </a:endParaRPr>
          </a:p>
          <a:p>
            <a:pPr indent="-457200" lvl="0" marL="609600" rtl="0" algn="l">
              <a:spcBef>
                <a:spcPts val="0"/>
              </a:spcBef>
              <a:spcAft>
                <a:spcPts val="0"/>
              </a:spcAft>
              <a:buClr>
                <a:schemeClr val="lt1"/>
              </a:buClr>
              <a:buSzPts val="2400"/>
              <a:buAutoNum type="arabicPeriod"/>
            </a:pPr>
            <a:r>
              <a:rPr lang="en-US" sz="2400">
                <a:solidFill>
                  <a:schemeClr val="lt1"/>
                </a:solidFill>
              </a:rPr>
              <a:t>User is able to check anticipated crowd index</a:t>
            </a:r>
            <a:endParaRPr sz="2400">
              <a:solidFill>
                <a:schemeClr val="lt1"/>
              </a:solidFill>
            </a:endParaRPr>
          </a:p>
        </p:txBody>
      </p:sp>
      <p:sp>
        <p:nvSpPr>
          <p:cNvPr id="320" name="Google Shape;320;g1ed93f4499c_8_0"/>
          <p:cNvSpPr txBox="1"/>
          <p:nvPr/>
        </p:nvSpPr>
        <p:spPr>
          <a:xfrm>
            <a:off x="6258900" y="1400133"/>
            <a:ext cx="5733300" cy="1723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1"/>
                </a:solidFill>
              </a:rPr>
              <a:t>7.  </a:t>
            </a:r>
            <a:r>
              <a:rPr lang="en-US" sz="2400">
                <a:solidFill>
                  <a:schemeClr val="lt1"/>
                </a:solidFill>
              </a:rPr>
              <a:t>User is able</a:t>
            </a:r>
            <a:r>
              <a:rPr lang="en-US" sz="2400">
                <a:solidFill>
                  <a:schemeClr val="lt1"/>
                </a:solidFill>
              </a:rPr>
              <a:t> to check other snow resort</a:t>
            </a:r>
            <a:endParaRPr sz="2400">
              <a:solidFill>
                <a:schemeClr val="lt1"/>
              </a:solidFill>
            </a:endParaRPr>
          </a:p>
          <a:p>
            <a:pPr indent="0" lvl="0" marL="0" rtl="0" algn="l">
              <a:spcBef>
                <a:spcPts val="0"/>
              </a:spcBef>
              <a:spcAft>
                <a:spcPts val="0"/>
              </a:spcAft>
              <a:buNone/>
            </a:pPr>
            <a:r>
              <a:rPr lang="en-US" sz="2400">
                <a:solidFill>
                  <a:schemeClr val="lt1"/>
                </a:solidFill>
              </a:rPr>
              <a:t>8.  </a:t>
            </a:r>
            <a:r>
              <a:rPr lang="en-US" sz="2400">
                <a:solidFill>
                  <a:schemeClr val="lt1"/>
                </a:solidFill>
              </a:rPr>
              <a:t>User is able</a:t>
            </a:r>
            <a:r>
              <a:rPr lang="en-US" sz="2400">
                <a:solidFill>
                  <a:schemeClr val="lt1"/>
                </a:solidFill>
              </a:rPr>
              <a:t> to </a:t>
            </a:r>
            <a:r>
              <a:rPr lang="en-US" sz="2400">
                <a:solidFill>
                  <a:schemeClr val="lt1"/>
                </a:solidFill>
              </a:rPr>
              <a:t>get</a:t>
            </a:r>
            <a:r>
              <a:rPr lang="en-US" sz="2400">
                <a:solidFill>
                  <a:schemeClr val="lt1"/>
                </a:solidFill>
              </a:rPr>
              <a:t> personalized </a:t>
            </a:r>
            <a:r>
              <a:rPr lang="en-US" sz="2400">
                <a:solidFill>
                  <a:schemeClr val="lt1"/>
                </a:solidFill>
              </a:rPr>
              <a:t>recommendation</a:t>
            </a:r>
            <a:endParaRPr sz="2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24" name="Shape 324"/>
        <p:cNvGrpSpPr/>
        <p:nvPr/>
      </p:nvGrpSpPr>
      <p:grpSpPr>
        <a:xfrm>
          <a:off x="0" y="0"/>
          <a:ext cx="0" cy="0"/>
          <a:chOff x="0" y="0"/>
          <a:chExt cx="0" cy="0"/>
        </a:xfrm>
      </p:grpSpPr>
      <p:sp>
        <p:nvSpPr>
          <p:cNvPr id="325" name="Google Shape;325;g1ed93f4499c_16_17"/>
          <p:cNvSpPr txBox="1"/>
          <p:nvPr/>
        </p:nvSpPr>
        <p:spPr>
          <a:xfrm>
            <a:off x="417375" y="193950"/>
            <a:ext cx="53331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chemeClr val="lt1"/>
                </a:solidFill>
                <a:latin typeface="arial"/>
                <a:ea typeface="arial"/>
                <a:cs typeface="arial"/>
                <a:sym typeface="arial"/>
              </a:rPr>
              <a:t>Summarize</a:t>
            </a:r>
            <a:endParaRPr sz="50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g1ed93f4499c_16_17"/>
          <p:cNvSpPr txBox="1"/>
          <p:nvPr/>
        </p:nvSpPr>
        <p:spPr>
          <a:xfrm>
            <a:off x="489325" y="1197150"/>
            <a:ext cx="11379600" cy="55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latin typeface="Roboto"/>
                <a:ea typeface="Roboto"/>
                <a:cs typeface="Roboto"/>
                <a:sym typeface="Roboto"/>
              </a:rPr>
              <a:t>Our project involved the development of 4 APIs, each presenting its own set of challenges. Notably, the Map API and Hotel API were particularly complex, requiring us to overcome numerous difficulties. During the development of the Weather Query API, </a:t>
            </a:r>
            <a:r>
              <a:rPr lang="en-US" sz="1800">
                <a:solidFill>
                  <a:schemeClr val="lt1"/>
                </a:solidFill>
                <a:latin typeface="Roboto"/>
                <a:ea typeface="Roboto"/>
                <a:cs typeface="Roboto"/>
                <a:sym typeface="Roboto"/>
              </a:rPr>
              <a:t>we </a:t>
            </a:r>
            <a:r>
              <a:rPr lang="en-US" sz="1800">
                <a:solidFill>
                  <a:schemeClr val="lt1"/>
                </a:solidFill>
                <a:latin typeface="Roboto"/>
                <a:ea typeface="Roboto"/>
                <a:cs typeface="Roboto"/>
                <a:sym typeface="Roboto"/>
              </a:rPr>
              <a:t>addressed over a dozen issues, experimenting with 3 different APIs before finally arriving at an ideal solution.</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During our midterm presentation, professor commended the ambitious design and complexity of our project, acknowledging the extensive functionality and intricate details it comprised. This appreciation and encouragement from our professor have been a great source of motivation. Over the past month, our team has dedicated itself to the meticulous completion of this final project.</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Given that our group consists of only 2 members, the workload for each of us was effectively double the norm. However, our collaboration has been exceptionally smooth, with frequent Zoom meetings, timely communication through WeChat, and face-to-face discussions.</a:t>
            </a:r>
            <a:endParaRPr sz="1800">
              <a:solidFill>
                <a:schemeClr val="lt1"/>
              </a:solidFill>
              <a:latin typeface="Roboto"/>
              <a:ea typeface="Roboto"/>
              <a:cs typeface="Roboto"/>
              <a:sym typeface="Roboto"/>
            </a:endParaRPr>
          </a:p>
          <a:p>
            <a:pPr indent="0" lvl="0" marL="0" rtl="0" algn="l">
              <a:lnSpc>
                <a:spcPct val="115000"/>
              </a:lnSpc>
              <a:spcBef>
                <a:spcPts val="1500"/>
              </a:spcBef>
              <a:spcAft>
                <a:spcPts val="0"/>
              </a:spcAft>
              <a:buNone/>
            </a:pPr>
            <a:r>
              <a:rPr lang="en-US" sz="1800">
                <a:solidFill>
                  <a:schemeClr val="lt1"/>
                </a:solidFill>
                <a:latin typeface="Roboto"/>
                <a:ea typeface="Roboto"/>
                <a:cs typeface="Roboto"/>
                <a:sym typeface="Roboto"/>
              </a:rPr>
              <a:t>Upon completing the project, we further optimized and refined our work, ultimately resulting in the flawless creation of the ShouldSki APP.</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30" name="Shape 330"/>
        <p:cNvGrpSpPr/>
        <p:nvPr/>
      </p:nvGrpSpPr>
      <p:grpSpPr>
        <a:xfrm>
          <a:off x="0" y="0"/>
          <a:ext cx="0" cy="0"/>
          <a:chOff x="0" y="0"/>
          <a:chExt cx="0" cy="0"/>
        </a:xfrm>
      </p:grpSpPr>
      <p:sp>
        <p:nvSpPr>
          <p:cNvPr id="331" name="Google Shape;331;p2"/>
          <p:cNvSpPr txBox="1"/>
          <p:nvPr/>
        </p:nvSpPr>
        <p:spPr>
          <a:xfrm>
            <a:off x="4871700" y="2782500"/>
            <a:ext cx="24486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arial"/>
                <a:ea typeface="arial"/>
                <a:cs typeface="arial"/>
                <a:sym typeface="arial"/>
              </a:rPr>
              <a:t>Demo</a:t>
            </a:r>
            <a:endParaRPr sz="60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335" name="Shape 335"/>
        <p:cNvGrpSpPr/>
        <p:nvPr/>
      </p:nvGrpSpPr>
      <p:grpSpPr>
        <a:xfrm>
          <a:off x="0" y="0"/>
          <a:ext cx="0" cy="0"/>
          <a:chOff x="0" y="0"/>
          <a:chExt cx="0" cy="0"/>
        </a:xfrm>
      </p:grpSpPr>
      <p:sp>
        <p:nvSpPr>
          <p:cNvPr id="336" name="Google Shape;336;p11"/>
          <p:cNvSpPr txBox="1"/>
          <p:nvPr/>
        </p:nvSpPr>
        <p:spPr>
          <a:xfrm>
            <a:off x="948893" y="3665975"/>
            <a:ext cx="2441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Reference</a:t>
            </a:r>
            <a:endParaRPr sz="3200">
              <a:solidFill>
                <a:schemeClr val="lt1"/>
              </a:solidFill>
              <a:latin typeface="Calibri"/>
              <a:ea typeface="Calibri"/>
              <a:cs typeface="Calibri"/>
              <a:sym typeface="Calibri"/>
            </a:endParaRPr>
          </a:p>
        </p:txBody>
      </p:sp>
      <p:sp>
        <p:nvSpPr>
          <p:cNvPr id="337" name="Google Shape;337;p11"/>
          <p:cNvSpPr txBox="1"/>
          <p:nvPr/>
        </p:nvSpPr>
        <p:spPr>
          <a:xfrm>
            <a:off x="948906" y="4250980"/>
            <a:ext cx="79002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1.</a:t>
            </a:r>
            <a:r>
              <a:rPr lang="en-US" sz="1800" u="sng">
                <a:solidFill>
                  <a:schemeClr val="lt1"/>
                </a:solidFill>
                <a:latin typeface="Calibri"/>
                <a:ea typeface="Calibri"/>
                <a:cs typeface="Calibri"/>
                <a:sym typeface="Calibri"/>
                <a:hlinkClick r:id="rId3">
                  <a:extLst>
                    <a:ext uri="{A12FA001-AC4F-418D-AE19-62706E023703}">
                      <ahyp:hlinkClr val="tx"/>
                    </a:ext>
                  </a:extLst>
                </a:hlinkClick>
              </a:rPr>
              <a:t> Android Tutorial (Kotlin) - 30 - SQLite Database Creation and Insertion - YouTube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a:t>
            </a:r>
            <a:r>
              <a:rPr lang="en-US" sz="1800" u="sng">
                <a:solidFill>
                  <a:schemeClr val="lt1"/>
                </a:solidFill>
                <a:hlinkClick r:id="rId4">
                  <a:extLst>
                    <a:ext uri="{A12FA001-AC4F-418D-AE19-62706E023703}">
                      <ahyp:hlinkClr val="tx"/>
                    </a:ext>
                  </a:extLst>
                </a:hlinkClick>
              </a:rPr>
              <a:t>Booking com API Documentation (tipsters) | RapidAPI</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1"/>
          <p:cNvSpPr txBox="1"/>
          <p:nvPr/>
        </p:nvSpPr>
        <p:spPr>
          <a:xfrm>
            <a:off x="948900" y="603850"/>
            <a:ext cx="102423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Calibri"/>
                <a:ea typeface="Calibri"/>
                <a:cs typeface="Calibri"/>
                <a:sym typeface="Calibri"/>
              </a:rPr>
              <a:t>ChatGPT Prompt</a:t>
            </a:r>
            <a:endParaRPr sz="2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Can I click the imageView and set an onClickListener? Just like the way clicking a button?</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How to set a minimal dialog? I want to reuse a dialog for multiple use cases, what is the best way?</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Can I handle two database in one database handler? </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So you suggest that for handling two different database, the good approach is to create two databaseHandler?</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Does Kotlin support conversion from boolean to Int?</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How to find if a string value is inside a longer string?</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Other debug information, e.g. What does this error log ”xxxxxxxxx” means?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10" name="Shape 210"/>
        <p:cNvGrpSpPr/>
        <p:nvPr/>
      </p:nvGrpSpPr>
      <p:grpSpPr>
        <a:xfrm>
          <a:off x="0" y="0"/>
          <a:ext cx="0" cy="0"/>
          <a:chOff x="0" y="0"/>
          <a:chExt cx="0" cy="0"/>
        </a:xfrm>
      </p:grpSpPr>
      <p:sp>
        <p:nvSpPr>
          <p:cNvPr id="211" name="Google Shape;211;p1"/>
          <p:cNvSpPr txBox="1"/>
          <p:nvPr/>
        </p:nvSpPr>
        <p:spPr>
          <a:xfrm>
            <a:off x="932549" y="480794"/>
            <a:ext cx="4175100" cy="363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Overview/Introduction</a:t>
            </a:r>
            <a:endParaRPr/>
          </a:p>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 ski trip recommendation app that gives user information about:</a:t>
            </a:r>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Snow Condition</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Weather</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Crowd Index</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Hotel Availability</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Traffic Condition</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Travel Time</a:t>
            </a:r>
            <a:endParaRPr/>
          </a:p>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Overall Recommendation Index</a:t>
            </a:r>
            <a:endParaRPr/>
          </a:p>
        </p:txBody>
      </p:sp>
      <p:pic>
        <p:nvPicPr>
          <p:cNvPr descr="图片包含 骑, 男人, 雪, 板子&#10;&#10;描述已自动生成" id="212" name="Google Shape;212;p1"/>
          <p:cNvPicPr preferRelativeResize="0"/>
          <p:nvPr/>
        </p:nvPicPr>
        <p:blipFill rotWithShape="1">
          <a:blip r:embed="rId3">
            <a:alphaModFix/>
          </a:blip>
          <a:srcRect b="15138" l="0" r="0" t="15314"/>
          <a:stretch/>
        </p:blipFill>
        <p:spPr>
          <a:xfrm>
            <a:off x="7278275" y="1044244"/>
            <a:ext cx="3918857" cy="4769511"/>
          </a:xfrm>
          <a:prstGeom prst="rect">
            <a:avLst/>
          </a:prstGeom>
          <a:noFill/>
          <a:ln>
            <a:noFill/>
          </a:ln>
        </p:spPr>
      </p:pic>
      <p:sp>
        <p:nvSpPr>
          <p:cNvPr id="213" name="Google Shape;213;p1"/>
          <p:cNvSpPr txBox="1"/>
          <p:nvPr/>
        </p:nvSpPr>
        <p:spPr>
          <a:xfrm>
            <a:off x="1174083" y="4396659"/>
            <a:ext cx="3692100" cy="1139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lt1"/>
                </a:solidFill>
                <a:latin typeface="arial"/>
                <a:ea typeface="arial"/>
                <a:cs typeface="arial"/>
                <a:sym typeface="arial"/>
              </a:rPr>
              <a:t>Motivation/Purpose</a:t>
            </a:r>
            <a:endParaRPr sz="3200">
              <a:solidFill>
                <a:schemeClr val="lt1"/>
              </a:solidFill>
              <a:latin typeface="arial"/>
              <a:ea typeface="arial"/>
              <a:cs typeface="arial"/>
              <a:sym typeface="arial"/>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Be prepared for your ski </a:t>
            </a:r>
            <a:r>
              <a:rPr lang="en-US" sz="1800">
                <a:solidFill>
                  <a:schemeClr val="lt1"/>
                </a:solidFill>
                <a:latin typeface="arial"/>
                <a:ea typeface="arial"/>
                <a:cs typeface="arial"/>
                <a:sym typeface="arial"/>
              </a:rPr>
              <a:t>vacation</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17" name="Shape 217"/>
        <p:cNvGrpSpPr/>
        <p:nvPr/>
      </p:nvGrpSpPr>
      <p:grpSpPr>
        <a:xfrm>
          <a:off x="0" y="0"/>
          <a:ext cx="0" cy="0"/>
          <a:chOff x="0" y="0"/>
          <a:chExt cx="0" cy="0"/>
        </a:xfrm>
      </p:grpSpPr>
      <p:sp>
        <p:nvSpPr>
          <p:cNvPr id="218" name="Google Shape;218;p3"/>
          <p:cNvSpPr txBox="1"/>
          <p:nvPr/>
        </p:nvSpPr>
        <p:spPr>
          <a:xfrm>
            <a:off x="2392326" y="2967335"/>
            <a:ext cx="74073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5400">
                <a:solidFill>
                  <a:schemeClr val="lt1"/>
                </a:solidFill>
                <a:latin typeface="arial"/>
                <a:ea typeface="arial"/>
                <a:cs typeface="arial"/>
                <a:sym typeface="arial"/>
              </a:rPr>
              <a:t>Implementation Details</a:t>
            </a:r>
            <a:endParaRPr sz="5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22" name="Shape 222"/>
        <p:cNvGrpSpPr/>
        <p:nvPr/>
      </p:nvGrpSpPr>
      <p:grpSpPr>
        <a:xfrm>
          <a:off x="0" y="0"/>
          <a:ext cx="0" cy="0"/>
          <a:chOff x="0" y="0"/>
          <a:chExt cx="0" cy="0"/>
        </a:xfrm>
      </p:grpSpPr>
      <p:sp>
        <p:nvSpPr>
          <p:cNvPr id="223" name="Google Shape;223;p4"/>
          <p:cNvSpPr txBox="1"/>
          <p:nvPr/>
        </p:nvSpPr>
        <p:spPr>
          <a:xfrm>
            <a:off x="336698" y="429691"/>
            <a:ext cx="4476308"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1</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Hotel API does not have direct hotel availability 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文本&#10;&#10;描述已自动生成" id="224" name="Google Shape;224;p4"/>
          <p:cNvPicPr preferRelativeResize="0"/>
          <p:nvPr/>
        </p:nvPicPr>
        <p:blipFill rotWithShape="1">
          <a:blip r:embed="rId3">
            <a:alphaModFix/>
          </a:blip>
          <a:srcRect b="2963" l="0" r="12022" t="11217"/>
          <a:stretch/>
        </p:blipFill>
        <p:spPr>
          <a:xfrm>
            <a:off x="5417896" y="891356"/>
            <a:ext cx="6640655" cy="5885543"/>
          </a:xfrm>
          <a:prstGeom prst="rect">
            <a:avLst/>
          </a:prstGeom>
          <a:noFill/>
          <a:ln>
            <a:noFill/>
          </a:ln>
        </p:spPr>
      </p:pic>
      <p:sp>
        <p:nvSpPr>
          <p:cNvPr id="225" name="Google Shape;225;p4"/>
          <p:cNvSpPr txBox="1"/>
          <p:nvPr/>
        </p:nvSpPr>
        <p:spPr>
          <a:xfrm>
            <a:off x="336697" y="2175118"/>
            <a:ext cx="479528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Make two API calls: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Get selected date room list</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Get 3 month later room list – assume this list reflect empty status</a:t>
            </a:r>
            <a:endParaRPr sz="1800">
              <a:solidFill>
                <a:schemeClr val="lt1"/>
              </a:solidFill>
              <a:latin typeface="Calibri"/>
              <a:ea typeface="Calibri"/>
              <a:cs typeface="Calibri"/>
              <a:sym typeface="Calibri"/>
            </a:endParaRPr>
          </a:p>
        </p:txBody>
      </p:sp>
      <p:sp>
        <p:nvSpPr>
          <p:cNvPr id="226" name="Google Shape;226;p4"/>
          <p:cNvSpPr/>
          <p:nvPr/>
        </p:nvSpPr>
        <p:spPr>
          <a:xfrm>
            <a:off x="1758587" y="3954629"/>
            <a:ext cx="1632530" cy="2675459"/>
          </a:xfrm>
          <a:prstGeom prst="rect">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room_count</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__________</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3m_room_count</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X100%</a:t>
            </a:r>
            <a:endParaRPr b="0" i="0" sz="1400" u="none" cap="none" strike="noStrike">
              <a:solidFill>
                <a:schemeClr val="lt1"/>
              </a:solidFill>
              <a:latin typeface="Arial"/>
              <a:ea typeface="Arial"/>
              <a:cs typeface="Arial"/>
              <a:sym typeface="Arial"/>
            </a:endParaRPr>
          </a:p>
        </p:txBody>
      </p:sp>
      <p:sp>
        <p:nvSpPr>
          <p:cNvPr id="227" name="Google Shape;227;p4"/>
          <p:cNvSpPr txBox="1"/>
          <p:nvPr/>
        </p:nvSpPr>
        <p:spPr>
          <a:xfrm>
            <a:off x="6189448" y="429691"/>
            <a:ext cx="50975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a:t>
            </a:r>
            <a:r>
              <a:rPr b="0" i="0" lang="en-US" sz="1800">
                <a:solidFill>
                  <a:schemeClr val="lt1"/>
                </a:solidFill>
                <a:latin typeface="Lato"/>
                <a:ea typeface="Lato"/>
                <a:cs typeface="Lato"/>
                <a:sym typeface="Lato"/>
              </a:rPr>
              <a:t>Room list of the hotel API Response</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31" name="Shape 231"/>
        <p:cNvGrpSpPr/>
        <p:nvPr/>
      </p:nvGrpSpPr>
      <p:grpSpPr>
        <a:xfrm>
          <a:off x="0" y="0"/>
          <a:ext cx="0" cy="0"/>
          <a:chOff x="0" y="0"/>
          <a:chExt cx="0" cy="0"/>
        </a:xfrm>
      </p:grpSpPr>
      <p:sp>
        <p:nvSpPr>
          <p:cNvPr id="232" name="Google Shape;232;p5"/>
          <p:cNvSpPr txBox="1"/>
          <p:nvPr/>
        </p:nvSpPr>
        <p:spPr>
          <a:xfrm>
            <a:off x="336698" y="799023"/>
            <a:ext cx="4476308"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2</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No API handbook for Booking.com API: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Not available for general public</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Different hotel have different booking policy</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文本&#10;&#10;描述已自动生成" id="233" name="Google Shape;233;p5"/>
          <p:cNvPicPr preferRelativeResize="0"/>
          <p:nvPr/>
        </p:nvPicPr>
        <p:blipFill rotWithShape="1">
          <a:blip r:embed="rId3">
            <a:alphaModFix/>
          </a:blip>
          <a:srcRect b="59691" l="0" r="52436" t="23299"/>
          <a:stretch/>
        </p:blipFill>
        <p:spPr>
          <a:xfrm>
            <a:off x="5485167" y="981783"/>
            <a:ext cx="6413712" cy="1952803"/>
          </a:xfrm>
          <a:prstGeom prst="rect">
            <a:avLst/>
          </a:prstGeom>
          <a:noFill/>
          <a:ln>
            <a:noFill/>
          </a:ln>
        </p:spPr>
      </p:pic>
      <p:sp>
        <p:nvSpPr>
          <p:cNvPr id="234" name="Google Shape;234;p5"/>
          <p:cNvSpPr txBox="1"/>
          <p:nvPr/>
        </p:nvSpPr>
        <p:spPr>
          <a:xfrm>
            <a:off x="310227" y="2903232"/>
            <a:ext cx="47952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Booking.com Search Hotel by Coordinates API</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Google Map</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3. Booking.com Webpage Search</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5"/>
          <p:cNvSpPr txBox="1"/>
          <p:nvPr/>
        </p:nvSpPr>
        <p:spPr>
          <a:xfrm>
            <a:off x="6189448" y="429691"/>
            <a:ext cx="50975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Booking.com </a:t>
            </a:r>
            <a:r>
              <a:rPr b="0" i="0" lang="en-US" sz="1800">
                <a:solidFill>
                  <a:schemeClr val="lt1"/>
                </a:solidFill>
                <a:latin typeface="Lato"/>
                <a:ea typeface="Lato"/>
                <a:cs typeface="Lato"/>
                <a:sym typeface="Lato"/>
              </a:rPr>
              <a:t>Room list of the hotel API Response</a:t>
            </a:r>
            <a:endParaRPr sz="1800">
              <a:solidFill>
                <a:schemeClr val="lt1"/>
              </a:solidFill>
              <a:latin typeface="Calibri"/>
              <a:ea typeface="Calibri"/>
              <a:cs typeface="Calibri"/>
              <a:sym typeface="Calibri"/>
            </a:endParaRPr>
          </a:p>
        </p:txBody>
      </p:sp>
      <p:pic>
        <p:nvPicPr>
          <p:cNvPr descr="文本&#10;&#10;描述已自动生成" id="236" name="Google Shape;236;p5"/>
          <p:cNvPicPr preferRelativeResize="0"/>
          <p:nvPr/>
        </p:nvPicPr>
        <p:blipFill rotWithShape="1">
          <a:blip r:embed="rId4">
            <a:alphaModFix/>
          </a:blip>
          <a:srcRect b="0" l="0" r="0" t="0"/>
          <a:stretch/>
        </p:blipFill>
        <p:spPr>
          <a:xfrm>
            <a:off x="5441591" y="3117346"/>
            <a:ext cx="6413712" cy="2425008"/>
          </a:xfrm>
          <a:prstGeom prst="rect">
            <a:avLst/>
          </a:prstGeom>
          <a:noFill/>
          <a:ln>
            <a:noFill/>
          </a:ln>
        </p:spPr>
      </p:pic>
      <p:sp>
        <p:nvSpPr>
          <p:cNvPr id="237" name="Google Shape;237;p5"/>
          <p:cNvSpPr/>
          <p:nvPr/>
        </p:nvSpPr>
        <p:spPr>
          <a:xfrm>
            <a:off x="6189446" y="3806456"/>
            <a:ext cx="1643203" cy="24666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5"/>
          <p:cNvSpPr/>
          <p:nvPr/>
        </p:nvSpPr>
        <p:spPr>
          <a:xfrm>
            <a:off x="5979690" y="2186549"/>
            <a:ext cx="2062717" cy="27745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5"/>
          <p:cNvSpPr/>
          <p:nvPr/>
        </p:nvSpPr>
        <p:spPr>
          <a:xfrm rot="2180457">
            <a:off x="4878414" y="1578850"/>
            <a:ext cx="1013637" cy="55344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43" name="Shape 243"/>
        <p:cNvGrpSpPr/>
        <p:nvPr/>
      </p:nvGrpSpPr>
      <p:grpSpPr>
        <a:xfrm>
          <a:off x="0" y="0"/>
          <a:ext cx="0" cy="0"/>
          <a:chOff x="0" y="0"/>
          <a:chExt cx="0" cy="0"/>
        </a:xfrm>
      </p:grpSpPr>
      <p:sp>
        <p:nvSpPr>
          <p:cNvPr id="244" name="Google Shape;244;p6"/>
          <p:cNvSpPr txBox="1"/>
          <p:nvPr/>
        </p:nvSpPr>
        <p:spPr>
          <a:xfrm>
            <a:off x="1436312" y="1494101"/>
            <a:ext cx="4476308"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3</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Data sharing between fragments</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6"/>
          <p:cNvSpPr txBox="1"/>
          <p:nvPr/>
        </p:nvSpPr>
        <p:spPr>
          <a:xfrm>
            <a:off x="1409841" y="3598310"/>
            <a:ext cx="4795284"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Use ShareViewModel</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 LiveData and Observe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图形用户界面, 文本, 聊天或短信&#10;&#10;描述已自动生成" id="246" name="Google Shape;246;p6"/>
          <p:cNvPicPr preferRelativeResize="0"/>
          <p:nvPr/>
        </p:nvPicPr>
        <p:blipFill rotWithShape="1">
          <a:blip r:embed="rId3">
            <a:alphaModFix/>
          </a:blip>
          <a:srcRect b="0" l="0" r="0" t="0"/>
          <a:stretch/>
        </p:blipFill>
        <p:spPr>
          <a:xfrm>
            <a:off x="7619999" y="857693"/>
            <a:ext cx="3500619" cy="4658359"/>
          </a:xfrm>
          <a:prstGeom prst="rect">
            <a:avLst/>
          </a:prstGeom>
          <a:noFill/>
          <a:ln>
            <a:noFill/>
          </a:ln>
        </p:spPr>
      </p:pic>
      <p:sp>
        <p:nvSpPr>
          <p:cNvPr id="247" name="Google Shape;247;p6"/>
          <p:cNvSpPr/>
          <p:nvPr/>
        </p:nvSpPr>
        <p:spPr>
          <a:xfrm>
            <a:off x="8606932" y="5253057"/>
            <a:ext cx="2175227" cy="262995"/>
          </a:xfrm>
          <a:prstGeom prst="rect">
            <a:avLst/>
          </a:prstGeom>
          <a:solidFill>
            <a:schemeClr val="accent1">
              <a:alpha val="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Arial"/>
              <a:ea typeface="Arial"/>
              <a:cs typeface="Arial"/>
              <a:sym typeface="Arial"/>
            </a:endParaRPr>
          </a:p>
        </p:txBody>
      </p:sp>
      <p:cxnSp>
        <p:nvCxnSpPr>
          <p:cNvPr id="248" name="Google Shape;248;p6"/>
          <p:cNvCxnSpPr/>
          <p:nvPr/>
        </p:nvCxnSpPr>
        <p:spPr>
          <a:xfrm>
            <a:off x="9196479" y="3186872"/>
            <a:ext cx="1585680" cy="82499"/>
          </a:xfrm>
          <a:prstGeom prst="straightConnector1">
            <a:avLst/>
          </a:prstGeom>
          <a:noFill/>
          <a:ln cap="flat" cmpd="sng" w="9525">
            <a:solidFill>
              <a:srgbClr val="FF0000"/>
            </a:solidFill>
            <a:prstDash val="solid"/>
            <a:round/>
            <a:headEnd len="sm" w="sm" type="none"/>
            <a:tailEnd len="sm" w="sm" type="none"/>
          </a:ln>
        </p:spPr>
      </p:cxnSp>
      <p:cxnSp>
        <p:nvCxnSpPr>
          <p:cNvPr id="249" name="Google Shape;249;p6"/>
          <p:cNvCxnSpPr/>
          <p:nvPr/>
        </p:nvCxnSpPr>
        <p:spPr>
          <a:xfrm>
            <a:off x="9244605" y="3961908"/>
            <a:ext cx="1585680" cy="82499"/>
          </a:xfrm>
          <a:prstGeom prst="straightConnector1">
            <a:avLst/>
          </a:prstGeom>
          <a:noFill/>
          <a:ln cap="flat" cmpd="sng" w="9525">
            <a:solidFill>
              <a:srgbClr val="FF0000"/>
            </a:solidFill>
            <a:prstDash val="solid"/>
            <a:round/>
            <a:headEnd len="sm" w="sm" type="none"/>
            <a:tailEnd len="sm" w="sm" type="none"/>
          </a:ln>
        </p:spPr>
      </p:cxnSp>
      <p:cxnSp>
        <p:nvCxnSpPr>
          <p:cNvPr id="250" name="Google Shape;250;p6"/>
          <p:cNvCxnSpPr/>
          <p:nvPr/>
        </p:nvCxnSpPr>
        <p:spPr>
          <a:xfrm>
            <a:off x="9244605" y="4810086"/>
            <a:ext cx="1585680" cy="82499"/>
          </a:xfrm>
          <a:prstGeom prst="straightConnector1">
            <a:avLst/>
          </a:prstGeom>
          <a:noFill/>
          <a:ln cap="flat" cmpd="sng" w="9525">
            <a:solidFill>
              <a:srgbClr val="FF000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54" name="Shape 254"/>
        <p:cNvGrpSpPr/>
        <p:nvPr/>
      </p:nvGrpSpPr>
      <p:grpSpPr>
        <a:xfrm>
          <a:off x="0" y="0"/>
          <a:ext cx="0" cy="0"/>
          <a:chOff x="0" y="0"/>
          <a:chExt cx="0" cy="0"/>
        </a:xfrm>
      </p:grpSpPr>
      <p:sp>
        <p:nvSpPr>
          <p:cNvPr id="255" name="Google Shape;255;p7"/>
          <p:cNvSpPr txBox="1"/>
          <p:nvPr/>
        </p:nvSpPr>
        <p:spPr>
          <a:xfrm>
            <a:off x="336698" y="799023"/>
            <a:ext cx="447630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4</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Database Setup</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Supported Resort Database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User Preference Storage</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7"/>
          <p:cNvSpPr txBox="1"/>
          <p:nvPr/>
        </p:nvSpPr>
        <p:spPr>
          <a:xfrm>
            <a:off x="310227" y="2903232"/>
            <a:ext cx="5197500" cy="19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Solution</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Two database with SQLite – Resort and Preference</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YouTube Tutorial </a:t>
            </a:r>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3. Slightly different for two database and Database handler</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pic>
        <p:nvPicPr>
          <p:cNvPr descr="徽标, 公司名称&#10;&#10;描述已自动生成" id="257" name="Google Shape;257;p7"/>
          <p:cNvPicPr preferRelativeResize="0"/>
          <p:nvPr/>
        </p:nvPicPr>
        <p:blipFill rotWithShape="1">
          <a:blip r:embed="rId3">
            <a:alphaModFix/>
          </a:blip>
          <a:srcRect b="0" l="0" r="0" t="0"/>
          <a:stretch/>
        </p:blipFill>
        <p:spPr>
          <a:xfrm>
            <a:off x="1415917" y="5108501"/>
            <a:ext cx="2317869" cy="958899"/>
          </a:xfrm>
          <a:prstGeom prst="rect">
            <a:avLst/>
          </a:prstGeom>
          <a:noFill/>
          <a:ln>
            <a:noFill/>
          </a:ln>
        </p:spPr>
      </p:pic>
      <p:pic>
        <p:nvPicPr>
          <p:cNvPr descr="图形用户界面, 文本, 应用程序, 聊天或短信&#10;&#10;描述已自动生成" id="258" name="Google Shape;258;p7"/>
          <p:cNvPicPr preferRelativeResize="0"/>
          <p:nvPr/>
        </p:nvPicPr>
        <p:blipFill rotWithShape="1">
          <a:blip r:embed="rId4">
            <a:alphaModFix/>
          </a:blip>
          <a:srcRect b="0" l="0" r="0" t="0"/>
          <a:stretch/>
        </p:blipFill>
        <p:spPr>
          <a:xfrm>
            <a:off x="5386356" y="750288"/>
            <a:ext cx="6623390" cy="2063856"/>
          </a:xfrm>
          <a:prstGeom prst="rect">
            <a:avLst/>
          </a:prstGeom>
          <a:noFill/>
          <a:ln>
            <a:noFill/>
          </a:ln>
        </p:spPr>
      </p:pic>
      <p:sp>
        <p:nvSpPr>
          <p:cNvPr id="259" name="Google Shape;259;p7"/>
          <p:cNvSpPr txBox="1"/>
          <p:nvPr/>
        </p:nvSpPr>
        <p:spPr>
          <a:xfrm>
            <a:off x="6396491" y="380956"/>
            <a:ext cx="46031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CSV Format .txt Initial Data for Resort Database</a:t>
            </a:r>
            <a:endParaRPr sz="1800">
              <a:solidFill>
                <a:schemeClr val="lt1"/>
              </a:solidFill>
              <a:latin typeface="Calibri"/>
              <a:ea typeface="Calibri"/>
              <a:cs typeface="Calibri"/>
              <a:sym typeface="Calibri"/>
            </a:endParaRPr>
          </a:p>
        </p:txBody>
      </p:sp>
      <p:pic>
        <p:nvPicPr>
          <p:cNvPr descr="文本&#10;&#10;描述已自动生成" id="260" name="Google Shape;260;p7"/>
          <p:cNvPicPr preferRelativeResize="0"/>
          <p:nvPr/>
        </p:nvPicPr>
        <p:blipFill rotWithShape="1">
          <a:blip r:embed="rId5">
            <a:alphaModFix/>
          </a:blip>
          <a:srcRect b="59676" l="0" r="0" t="0"/>
          <a:stretch/>
        </p:blipFill>
        <p:spPr>
          <a:xfrm>
            <a:off x="6189672" y="3749617"/>
            <a:ext cx="5016758" cy="2394275"/>
          </a:xfrm>
          <a:prstGeom prst="rect">
            <a:avLst/>
          </a:prstGeom>
          <a:noFill/>
          <a:ln>
            <a:noFill/>
          </a:ln>
        </p:spPr>
      </p:pic>
      <p:sp>
        <p:nvSpPr>
          <p:cNvPr id="261" name="Google Shape;261;p7"/>
          <p:cNvSpPr txBox="1"/>
          <p:nvPr/>
        </p:nvSpPr>
        <p:spPr>
          <a:xfrm>
            <a:off x="7170710" y="3380285"/>
            <a:ext cx="3054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Preference Database Structure</a:t>
            </a:r>
            <a:endParaRPr sz="1800">
              <a:solidFill>
                <a:schemeClr val="lt1"/>
              </a:solidFill>
              <a:latin typeface="Calibri"/>
              <a:ea typeface="Calibri"/>
              <a:cs typeface="Calibri"/>
              <a:sym typeface="Calibri"/>
            </a:endParaRPr>
          </a:p>
        </p:txBody>
      </p:sp>
      <p:sp>
        <p:nvSpPr>
          <p:cNvPr id="262" name="Google Shape;262;p7"/>
          <p:cNvSpPr/>
          <p:nvPr/>
        </p:nvSpPr>
        <p:spPr>
          <a:xfrm>
            <a:off x="6396491" y="3970583"/>
            <a:ext cx="1477168" cy="227065"/>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7"/>
          <p:cNvSpPr txBox="1"/>
          <p:nvPr/>
        </p:nvSpPr>
        <p:spPr>
          <a:xfrm>
            <a:off x="8376885" y="3964836"/>
            <a:ext cx="3399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This Database only have one Entry</a:t>
            </a:r>
            <a:endParaRPr sz="1800">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67" name="Shape 267"/>
        <p:cNvGrpSpPr/>
        <p:nvPr/>
      </p:nvGrpSpPr>
      <p:grpSpPr>
        <a:xfrm>
          <a:off x="0" y="0"/>
          <a:ext cx="0" cy="0"/>
          <a:chOff x="0" y="0"/>
          <a:chExt cx="0" cy="0"/>
        </a:xfrm>
      </p:grpSpPr>
      <p:sp>
        <p:nvSpPr>
          <p:cNvPr id="268" name="Google Shape;268;g1ed93f4499c_11_75"/>
          <p:cNvSpPr txBox="1"/>
          <p:nvPr/>
        </p:nvSpPr>
        <p:spPr>
          <a:xfrm>
            <a:off x="336698" y="799023"/>
            <a:ext cx="44763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5</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Weather API Integration</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Weather API need to receive city name.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Users input ski resort name.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g1ed93f4499c_11_75"/>
          <p:cNvSpPr txBox="1"/>
          <p:nvPr/>
        </p:nvSpPr>
        <p:spPr>
          <a:xfrm>
            <a:off x="310515" y="2903220"/>
            <a:ext cx="5725160" cy="196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Considered entering both resort name and city name.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 × Simplicity of use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Save the city name corresponding to the ski resort in the database and call.</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g1ed93f4499c_11_75"/>
          <p:cNvSpPr/>
          <p:nvPr/>
        </p:nvSpPr>
        <p:spPr>
          <a:xfrm rot="5400000">
            <a:off x="9624695" y="3247390"/>
            <a:ext cx="718820" cy="411480"/>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1" name="Google Shape;271;g1ed93f4499c_11_75"/>
          <p:cNvPicPr preferRelativeResize="0"/>
          <p:nvPr/>
        </p:nvPicPr>
        <p:blipFill rotWithShape="1">
          <a:blip r:embed="rId3">
            <a:alphaModFix/>
          </a:blip>
          <a:srcRect b="33659" l="26364" r="217" t="16606"/>
          <a:stretch/>
        </p:blipFill>
        <p:spPr>
          <a:xfrm>
            <a:off x="8972550" y="300990"/>
            <a:ext cx="2145030" cy="2583180"/>
          </a:xfrm>
          <a:prstGeom prst="rect">
            <a:avLst/>
          </a:prstGeom>
          <a:noFill/>
          <a:ln>
            <a:noFill/>
          </a:ln>
        </p:spPr>
      </p:pic>
      <p:pic>
        <p:nvPicPr>
          <p:cNvPr id="272" name="Google Shape;272;g1ed93f4499c_11_75"/>
          <p:cNvPicPr preferRelativeResize="0"/>
          <p:nvPr/>
        </p:nvPicPr>
        <p:blipFill rotWithShape="1">
          <a:blip r:embed="rId4">
            <a:alphaModFix/>
          </a:blip>
          <a:srcRect b="38514" l="0" r="-515" t="0"/>
          <a:stretch/>
        </p:blipFill>
        <p:spPr>
          <a:xfrm>
            <a:off x="9039225" y="4022090"/>
            <a:ext cx="2001520" cy="2482850"/>
          </a:xfrm>
          <a:prstGeom prst="rect">
            <a:avLst/>
          </a:prstGeom>
          <a:noFill/>
          <a:ln>
            <a:noFill/>
          </a:ln>
        </p:spPr>
      </p:pic>
      <p:pic>
        <p:nvPicPr>
          <p:cNvPr id="273" name="Google Shape;273;g1ed93f4499c_11_75"/>
          <p:cNvPicPr preferRelativeResize="0"/>
          <p:nvPr/>
        </p:nvPicPr>
        <p:blipFill rotWithShape="1">
          <a:blip r:embed="rId5">
            <a:alphaModFix/>
          </a:blip>
          <a:srcRect b="0" l="0" r="0" t="0"/>
          <a:stretch/>
        </p:blipFill>
        <p:spPr>
          <a:xfrm>
            <a:off x="2994660" y="4652645"/>
            <a:ext cx="5278755" cy="1852295"/>
          </a:xfrm>
          <a:prstGeom prst="rect">
            <a:avLst/>
          </a:prstGeom>
          <a:noFill/>
          <a:ln>
            <a:noFill/>
          </a:ln>
        </p:spPr>
      </p:pic>
      <p:sp>
        <p:nvSpPr>
          <p:cNvPr id="274" name="Google Shape;274;g1ed93f4499c_11_75"/>
          <p:cNvSpPr txBox="1"/>
          <p:nvPr/>
        </p:nvSpPr>
        <p:spPr>
          <a:xfrm>
            <a:off x="310515" y="5394960"/>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A35"/>
        </a:solidFill>
      </p:bgPr>
    </p:bg>
    <p:spTree>
      <p:nvGrpSpPr>
        <p:cNvPr id="278" name="Shape 278"/>
        <p:cNvGrpSpPr/>
        <p:nvPr/>
      </p:nvGrpSpPr>
      <p:grpSpPr>
        <a:xfrm>
          <a:off x="0" y="0"/>
          <a:ext cx="0" cy="0"/>
          <a:chOff x="0" y="0"/>
          <a:chExt cx="0" cy="0"/>
        </a:xfrm>
      </p:grpSpPr>
      <p:sp>
        <p:nvSpPr>
          <p:cNvPr id="279" name="Google Shape;279;g1ed93f4499c_15_0"/>
          <p:cNvSpPr txBox="1"/>
          <p:nvPr/>
        </p:nvSpPr>
        <p:spPr>
          <a:xfrm>
            <a:off x="336698" y="799023"/>
            <a:ext cx="4476300" cy="252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Roadblock 6</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Welcome Page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Hide action bar and nevigation bar.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How to stay for some periods and continue to show main page.</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g1ed93f4499c_15_0"/>
          <p:cNvSpPr txBox="1"/>
          <p:nvPr/>
        </p:nvSpPr>
        <p:spPr>
          <a:xfrm>
            <a:off x="310515" y="4127500"/>
            <a:ext cx="6003925" cy="22453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Calibri"/>
                <a:ea typeface="Calibri"/>
                <a:cs typeface="Calibri"/>
                <a:sym typeface="Calibri"/>
              </a:rPr>
              <a:t>Workaround</a:t>
            </a:r>
            <a:endParaRPr b="1" sz="32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1. The bottom navigation bar is located using its ID (R.id.nav_view) and its visibility is set to View.GONE to hide it.</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2. When navigating away from the WelcomeFragment, the visibility of the bottom navigation bar is restored to View.VISIBLE.</a:t>
            </a:r>
            <a:endParaRPr sz="1800">
              <a:solidFill>
                <a:schemeClr val="lt1"/>
              </a:solidFill>
              <a:latin typeface="Calibri"/>
              <a:ea typeface="Calibri"/>
              <a:cs typeface="Calibri"/>
              <a:sym typeface="Calibri"/>
            </a:endParaRPr>
          </a:p>
        </p:txBody>
      </p:sp>
      <p:pic>
        <p:nvPicPr>
          <p:cNvPr id="281" name="Google Shape;281;g1ed93f4499c_15_0"/>
          <p:cNvPicPr preferRelativeResize="0"/>
          <p:nvPr/>
        </p:nvPicPr>
        <p:blipFill rotWithShape="1">
          <a:blip r:embed="rId3">
            <a:alphaModFix/>
          </a:blip>
          <a:srcRect b="0" l="0" r="0" t="0"/>
          <a:stretch/>
        </p:blipFill>
        <p:spPr>
          <a:xfrm>
            <a:off x="4813300" y="1274445"/>
            <a:ext cx="6832600" cy="3178175"/>
          </a:xfrm>
          <a:prstGeom prst="rect">
            <a:avLst/>
          </a:prstGeom>
          <a:noFill/>
          <a:ln>
            <a:noFill/>
          </a:ln>
        </p:spPr>
      </p:pic>
      <p:sp>
        <p:nvSpPr>
          <p:cNvPr id="282" name="Google Shape;282;g1ed93f4499c_15_0"/>
          <p:cNvSpPr txBox="1"/>
          <p:nvPr/>
        </p:nvSpPr>
        <p:spPr>
          <a:xfrm>
            <a:off x="4813300" y="798830"/>
            <a:ext cx="6096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Implementation Details</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2023-12-21T02:55:40Z</dcterms:created>
  <dc:creator>Chen, Sicheng</dc:creator>
</cp:coreProperties>
</file>